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3" r:id="rId2"/>
    <p:sldId id="286" r:id="rId3"/>
    <p:sldId id="287" r:id="rId4"/>
    <p:sldId id="288" r:id="rId5"/>
    <p:sldId id="289" r:id="rId6"/>
    <p:sldId id="290" r:id="rId7"/>
  </p:sldIdLst>
  <p:sldSz cx="12192000" cy="6858000"/>
  <p:notesSz cx="10234613" cy="710406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" initials="A" lastIdx="1" clrIdx="0">
    <p:extLst>
      <p:ext uri="{19B8F6BF-5375-455C-9EA6-DF929625EA0E}">
        <p15:presenceInfo xmlns:p15="http://schemas.microsoft.com/office/powerpoint/2012/main" userId="An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3979" autoAdjust="0"/>
  </p:normalViewPr>
  <p:slideViewPr>
    <p:cSldViewPr snapToGrid="0">
      <p:cViewPr>
        <p:scale>
          <a:sx n="50" d="100"/>
          <a:sy n="50" d="100"/>
        </p:scale>
        <p:origin x="1176" y="3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1660" y="3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930333" y="139589"/>
            <a:ext cx="4434999" cy="356437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pPr algn="ctr"/>
            <a:r>
              <a:rPr lang="en-US" sz="1700" b="1"/>
              <a:t>Hofstede's Cultural Dimensions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2714865" y="6747627"/>
            <a:ext cx="4434999" cy="356436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pPr algn="ctr"/>
            <a:r>
              <a:rPr lang="en-US" i="1" smtClean="0"/>
              <a:t>Source: https://geerthofstede.com/</a:t>
            </a:r>
            <a:endParaRPr lang="en-US" i="1"/>
          </a:p>
        </p:txBody>
      </p:sp>
    </p:spTree>
    <p:extLst>
      <p:ext uri="{BB962C8B-B14F-4D97-AF65-F5344CB8AC3E}">
        <p14:creationId xmlns:p14="http://schemas.microsoft.com/office/powerpoint/2010/main" val="2471531357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356437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r>
              <a:rPr lang="pl-PL" smtClean="0"/>
              <a:t>Hofstede's Cultural Dimensions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797246" y="0"/>
            <a:ext cx="4434999" cy="356437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24143398-8B90-4552-A311-B3B37C690CD0}" type="datetimeFigureOut">
              <a:rPr lang="pl-PL" smtClean="0"/>
              <a:t>08.06.2018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984500" y="887413"/>
            <a:ext cx="4265613" cy="2398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1023462" y="3418830"/>
            <a:ext cx="8187690" cy="2797225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6747627"/>
            <a:ext cx="4434999" cy="356436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r>
              <a:rPr lang="pl-PL" smtClean="0"/>
              <a:t>Source: https://geerthofstede.com/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797246" y="6747627"/>
            <a:ext cx="4434999" cy="356436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A19A1AA1-674E-4213-A2A3-D75FEF43B3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1749206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986088" y="887413"/>
            <a:ext cx="4262437" cy="23987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="1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Source: https://geerthofstede.com/</a:t>
            </a:r>
            <a:endParaRPr lang="pl-PL"/>
          </a:p>
        </p:txBody>
      </p:sp>
      <p:sp>
        <p:nvSpPr>
          <p:cNvPr id="6" name="Symbol zastępczy nagłówka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pl-PL" smtClean="0"/>
              <a:t>Hofstede's Cultural Dimensions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0045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986088" y="887413"/>
            <a:ext cx="4262437" cy="23987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="1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Source: https://geerthofstede.com/</a:t>
            </a:r>
            <a:endParaRPr lang="pl-PL"/>
          </a:p>
        </p:txBody>
      </p:sp>
      <p:sp>
        <p:nvSpPr>
          <p:cNvPr id="6" name="Symbol zastępczy nagłówka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pl-PL" smtClean="0"/>
              <a:t>Hofstede's Cultural Dimensions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7272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986088" y="887413"/>
            <a:ext cx="4262437" cy="23987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="1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Source: https://geerthofstede.com/</a:t>
            </a:r>
            <a:endParaRPr lang="pl-PL"/>
          </a:p>
        </p:txBody>
      </p:sp>
      <p:sp>
        <p:nvSpPr>
          <p:cNvPr id="6" name="Symbol zastępczy nagłówka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pl-PL" smtClean="0"/>
              <a:t>Hofstede's Cultural Dimensions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96302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986088" y="887413"/>
            <a:ext cx="4262437" cy="23987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="1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Source: https://geerthofstede.com/</a:t>
            </a:r>
            <a:endParaRPr lang="pl-PL"/>
          </a:p>
        </p:txBody>
      </p:sp>
      <p:sp>
        <p:nvSpPr>
          <p:cNvPr id="6" name="Symbol zastępczy nagłówka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pl-PL" smtClean="0"/>
              <a:t>Hofstede's Cultural Dimensions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80406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986088" y="887413"/>
            <a:ext cx="4262437" cy="23987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="1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Source: https://geerthofstede.com/</a:t>
            </a:r>
            <a:endParaRPr lang="pl-PL"/>
          </a:p>
        </p:txBody>
      </p:sp>
      <p:sp>
        <p:nvSpPr>
          <p:cNvPr id="6" name="Symbol zastępczy nagłówka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pl-PL" smtClean="0"/>
              <a:t>Hofstede's Cultural Dimensions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13552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986088" y="887413"/>
            <a:ext cx="4262437" cy="23987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="1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Source: https://geerthofstede.com/</a:t>
            </a:r>
            <a:endParaRPr lang="pl-PL"/>
          </a:p>
        </p:txBody>
      </p:sp>
      <p:sp>
        <p:nvSpPr>
          <p:cNvPr id="6" name="Symbol zastępczy nagłówka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pl-PL" smtClean="0"/>
              <a:t>Hofstede's Cultural Dimensions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1227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35203-B025-4E96-8793-56ABA1782048}" type="datetime1">
              <a:rPr lang="pl-PL" smtClean="0"/>
              <a:t>08.06.2018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01BE-2846-4941-8B50-589DCCA5FD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2241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D67D4-48BB-4408-8A9D-1C3E19E91A27}" type="datetime1">
              <a:rPr lang="pl-PL" smtClean="0"/>
              <a:t>08.06.2018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01BE-2846-4941-8B50-589DCCA5FD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2874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37069-8A4F-4C01-B55D-72A199677D81}" type="datetime1">
              <a:rPr lang="pl-PL" smtClean="0"/>
              <a:t>08.06.2018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01BE-2846-4941-8B50-589DCCA5FD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2266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4507F-2450-41B2-B63B-653EB20802BF}" type="datetime1">
              <a:rPr lang="pl-PL" smtClean="0"/>
              <a:t>08.06.2018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01BE-2846-4941-8B50-589DCCA5FD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892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9469F-CE79-4D26-9F1F-D51D71859CA7}" type="datetime1">
              <a:rPr lang="pl-PL" smtClean="0"/>
              <a:t>08.06.2018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01BE-2846-4941-8B50-589DCCA5FD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9691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86706-38BC-4D49-99FB-7CE9D3363D15}" type="datetime1">
              <a:rPr lang="pl-PL" smtClean="0"/>
              <a:t>08.06.2018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01BE-2846-4941-8B50-589DCCA5FD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9660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2C5ED-234E-49E8-821E-74B797CB1A3A}" type="datetime1">
              <a:rPr lang="pl-PL" smtClean="0"/>
              <a:t>08.06.2018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01BE-2846-4941-8B50-589DCCA5FD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5484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8082-22B0-4BC1-A74A-3F2027766640}" type="datetime1">
              <a:rPr lang="pl-PL" smtClean="0"/>
              <a:t>08.06.2018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01BE-2846-4941-8B50-589DCCA5FD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4400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A92E7-ED50-4229-B721-45EF2302AB24}" type="datetime1">
              <a:rPr lang="pl-PL" smtClean="0"/>
              <a:t>08.06.2018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01BE-2846-4941-8B50-589DCCA5FD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4568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8813-D286-495F-9759-C876A746448A}" type="datetime1">
              <a:rPr lang="pl-PL" smtClean="0"/>
              <a:t>08.06.2018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01BE-2846-4941-8B50-589DCCA5FD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5456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06682-7368-4EEA-A1B9-2C32913D9719}" type="datetime1">
              <a:rPr lang="pl-PL" smtClean="0"/>
              <a:t>08.06.2018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01BE-2846-4941-8B50-589DCCA5FD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679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0205D-3DF8-492E-9012-E5A08D798337}" type="datetime1">
              <a:rPr lang="pl-PL" smtClean="0"/>
              <a:t>08.06.2018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701BE-2846-4941-8B50-589DCCA5FD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771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5" y="12207"/>
            <a:ext cx="10579100" cy="915063"/>
          </a:xfrm>
        </p:spPr>
        <p:txBody>
          <a:bodyPr>
            <a:normAutofit/>
          </a:bodyPr>
          <a:lstStyle/>
          <a:p>
            <a:pPr algn="ctr"/>
            <a:r>
              <a:rPr lang="nl-NL" sz="2800" b="1" dirty="0">
                <a:latin typeface="+mn-lt"/>
              </a:rPr>
              <a:t>Individualism/Collectivism</a:t>
            </a:r>
            <a:endParaRPr lang="pl-PL" sz="2800" b="1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927270"/>
            <a:ext cx="12192000" cy="1574636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/>
          <a:p>
            <a:r>
              <a:rPr lang="pt-BR" altLang="nl-NL" sz="2400" dirty="0"/>
              <a:t>Individualism</a:t>
            </a:r>
            <a:r>
              <a:rPr lang="pl-PL" altLang="nl-NL" sz="2400" dirty="0"/>
              <a:t>:</a:t>
            </a:r>
            <a:r>
              <a:rPr lang="pt-BR" altLang="nl-NL" sz="2400" dirty="0"/>
              <a:t> </a:t>
            </a:r>
            <a:r>
              <a:rPr lang="pl-PL" altLang="nl-NL" sz="2400" dirty="0"/>
              <a:t>a</a:t>
            </a:r>
            <a:r>
              <a:rPr lang="pt-BR" altLang="nl-NL" sz="2400" dirty="0"/>
              <a:t> </a:t>
            </a:r>
            <a:r>
              <a:rPr lang="pt-BR" altLang="nl-NL" sz="2400" dirty="0"/>
              <a:t>society in which the ties between individuals are </a:t>
            </a:r>
            <a:r>
              <a:rPr lang="pt-BR" altLang="nl-NL" sz="2400" dirty="0"/>
              <a:t>loose</a:t>
            </a:r>
            <a:r>
              <a:rPr lang="pl-PL" altLang="nl-NL" sz="2400" dirty="0"/>
              <a:t>,</a:t>
            </a:r>
            <a:r>
              <a:rPr lang="pt-BR" altLang="nl-NL" sz="2400" dirty="0"/>
              <a:t> </a:t>
            </a:r>
            <a:r>
              <a:rPr lang="pt-BR" altLang="nl-NL" sz="2400" dirty="0"/>
              <a:t>everyone is expected to look after self and immediate family only</a:t>
            </a:r>
          </a:p>
          <a:p>
            <a:r>
              <a:rPr lang="pt-BR" altLang="nl-NL" sz="2400" dirty="0"/>
              <a:t>Collectivism</a:t>
            </a:r>
            <a:r>
              <a:rPr lang="pt-BR" altLang="nl-NL" sz="2400" dirty="0"/>
              <a:t>: </a:t>
            </a:r>
            <a:r>
              <a:rPr lang="pl-PL" altLang="nl-NL" sz="2400" dirty="0"/>
              <a:t>a</a:t>
            </a:r>
            <a:r>
              <a:rPr lang="pt-BR" altLang="nl-NL" sz="2400" dirty="0"/>
              <a:t> </a:t>
            </a:r>
            <a:r>
              <a:rPr lang="pt-BR" altLang="nl-NL" sz="2400" dirty="0"/>
              <a:t>society in which individuals from birth onwards are part of strong </a:t>
            </a:r>
            <a:r>
              <a:rPr lang="pt-BR" altLang="nl-NL" sz="2400" dirty="0"/>
              <a:t>in-groups</a:t>
            </a:r>
            <a:endParaRPr lang="nl-NL" altLang="nl-NL" sz="2400" dirty="0"/>
          </a:p>
        </p:txBody>
      </p:sp>
      <p:sp>
        <p:nvSpPr>
          <p:cNvPr id="4" name="Symbol zastępczy zawartości 6"/>
          <p:cNvSpPr txBox="1">
            <a:spLocks/>
          </p:cNvSpPr>
          <p:nvPr/>
        </p:nvSpPr>
        <p:spPr>
          <a:xfrm>
            <a:off x="266706" y="2743207"/>
            <a:ext cx="6192252" cy="4371807"/>
          </a:xfrm>
          <a:prstGeom prst="rect">
            <a:avLst/>
          </a:prstGeom>
        </p:spPr>
        <p:txBody>
          <a:bodyPr vert="horz" lIns="91440" tIns="45721" rIns="91440" bIns="4572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  <a:buNone/>
            </a:pPr>
            <a:r>
              <a:rPr lang="pt-BR" altLang="nl-NL" sz="2201" b="1" dirty="0"/>
              <a:t>Collectivist societies</a:t>
            </a:r>
            <a:endParaRPr lang="pl-PL" altLang="nl-NL" sz="2201" b="1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  <a:buNone/>
            </a:pPr>
            <a:endParaRPr lang="pl-PL" altLang="nl-NL" sz="2201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pt-BR" altLang="nl-NL" sz="2201" dirty="0"/>
              <a:t>“We” identity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pt-BR" altLang="nl-NL" sz="2201" dirty="0"/>
              <a:t>Exclusionism: others classified as in- or outgroup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pt-BR" altLang="nl-NL" sz="2201" dirty="0"/>
              <a:t>Competition between “tribes”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pt-BR" altLang="nl-NL" sz="2201" dirty="0"/>
              <a:t>Relations before task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pt-BR" altLang="nl-NL" sz="2201" dirty="0"/>
              <a:t>High-context communication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pt-BR" altLang="nl-NL" sz="2201" dirty="0"/>
              <a:t>In-group harmony must be maintained</a:t>
            </a:r>
            <a:endParaRPr lang="nl-NL" altLang="nl-NL" sz="2201" dirty="0"/>
          </a:p>
          <a:p>
            <a:pPr marL="0" indent="0">
              <a:lnSpc>
                <a:spcPct val="100000"/>
              </a:lnSpc>
              <a:spcAft>
                <a:spcPts val="601"/>
              </a:spcAft>
              <a:buNone/>
            </a:pPr>
            <a:endParaRPr lang="pl-PL" sz="2201" dirty="0"/>
          </a:p>
        </p:txBody>
      </p:sp>
      <p:sp>
        <p:nvSpPr>
          <p:cNvPr id="5" name="Symbol zastępczy zawartości 7"/>
          <p:cNvSpPr txBox="1">
            <a:spLocks/>
          </p:cNvSpPr>
          <p:nvPr/>
        </p:nvSpPr>
        <p:spPr>
          <a:xfrm>
            <a:off x="6230353" y="2755905"/>
            <a:ext cx="5961648" cy="434883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  <a:buNone/>
            </a:pPr>
            <a:r>
              <a:rPr lang="pt-BR" altLang="nl-NL" sz="2201" b="1" dirty="0"/>
              <a:t>Individualist societies</a:t>
            </a:r>
            <a:endParaRPr lang="pl-PL" altLang="nl-NL" sz="2201" b="1" dirty="0"/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  <a:buNone/>
            </a:pPr>
            <a:endParaRPr lang="pl-PL" altLang="nl-NL" sz="2201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pt-BR" altLang="nl-NL" sz="2201" dirty="0"/>
              <a:t>“I” identity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pt-BR" altLang="nl-NL" sz="2201" dirty="0"/>
              <a:t>Universalism: others classified as individuals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pt-BR" altLang="nl-NL" sz="2201" dirty="0"/>
              <a:t>Competition between individuals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pt-BR" altLang="nl-NL" sz="2201" dirty="0"/>
              <a:t>Task before relations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pt-BR" altLang="nl-NL" sz="2201" dirty="0"/>
              <a:t>Low-context communication (everything must be specified)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pt-BR" altLang="nl-NL" sz="2201" dirty="0"/>
              <a:t>Confrontations can be healthy</a:t>
            </a:r>
            <a:endParaRPr lang="nl-NL" altLang="nl-NL" sz="2201" dirty="0"/>
          </a:p>
          <a:p>
            <a:pPr>
              <a:lnSpc>
                <a:spcPct val="100000"/>
              </a:lnSpc>
              <a:spcAft>
                <a:spcPts val="601"/>
              </a:spcAft>
            </a:pPr>
            <a:endParaRPr lang="pl-PL" sz="2201" dirty="0"/>
          </a:p>
        </p:txBody>
      </p:sp>
    </p:spTree>
    <p:extLst>
      <p:ext uri="{BB962C8B-B14F-4D97-AF65-F5344CB8AC3E}">
        <p14:creationId xmlns:p14="http://schemas.microsoft.com/office/powerpoint/2010/main" val="280831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1" y="12207"/>
            <a:ext cx="10515600" cy="915063"/>
          </a:xfrm>
        </p:spPr>
        <p:txBody>
          <a:bodyPr>
            <a:normAutofit/>
          </a:bodyPr>
          <a:lstStyle/>
          <a:p>
            <a:pPr algn="ctr"/>
            <a:r>
              <a:rPr lang="nl-NL" sz="2800" b="1" dirty="0">
                <a:latin typeface="+mn-lt"/>
              </a:rPr>
              <a:t>Power Distance </a:t>
            </a:r>
            <a:endParaRPr lang="pl-PL" sz="2800" b="1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" y="959350"/>
            <a:ext cx="12191999" cy="1126127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/>
          <a:p>
            <a:r>
              <a:rPr lang="en-US" altLang="nl-NL" sz="2400" dirty="0"/>
              <a:t>Extent to which the less powerful members of institutions and organizations expect and accept that power is distributed unequally</a:t>
            </a:r>
          </a:p>
        </p:txBody>
      </p:sp>
      <p:sp>
        <p:nvSpPr>
          <p:cNvPr id="4" name="Symbol zastępczy zawartości 6"/>
          <p:cNvSpPr txBox="1">
            <a:spLocks/>
          </p:cNvSpPr>
          <p:nvPr/>
        </p:nvSpPr>
        <p:spPr>
          <a:xfrm>
            <a:off x="342906" y="2586214"/>
            <a:ext cx="6192252" cy="3848345"/>
          </a:xfrm>
          <a:prstGeom prst="rect">
            <a:avLst/>
          </a:prstGeom>
        </p:spPr>
        <p:txBody>
          <a:bodyPr vert="horz" lIns="91440" tIns="45721" rIns="91440" bIns="4572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  <a:buNone/>
            </a:pPr>
            <a:r>
              <a:rPr lang="en-US" altLang="nl-NL" sz="2201" b="1" dirty="0"/>
              <a:t>Large Power Distance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endParaRPr lang="pl-PL" altLang="nl-NL" sz="220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Inequality </a:t>
            </a:r>
            <a:r>
              <a:rPr lang="en-US" altLang="nl-NL" sz="2201" dirty="0"/>
              <a:t>is normal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Superiors are superior beings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Power comes before good and evil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Children should learn respect as a key virtue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Centralization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Subordinates expect to be told</a:t>
            </a:r>
          </a:p>
        </p:txBody>
      </p:sp>
      <p:sp>
        <p:nvSpPr>
          <p:cNvPr id="5" name="Symbol zastępczy zawartości 7"/>
          <p:cNvSpPr txBox="1">
            <a:spLocks/>
          </p:cNvSpPr>
          <p:nvPr/>
        </p:nvSpPr>
        <p:spPr>
          <a:xfrm>
            <a:off x="6192257" y="2598913"/>
            <a:ext cx="5999748" cy="382537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  <a:buNone/>
            </a:pPr>
            <a:r>
              <a:rPr lang="en-US" sz="2201" b="1" dirty="0"/>
              <a:t>Small </a:t>
            </a:r>
            <a:r>
              <a:rPr lang="en-US" sz="2201" b="1" dirty="0"/>
              <a:t>Power </a:t>
            </a:r>
            <a:r>
              <a:rPr lang="en-US" sz="2201" b="1" dirty="0"/>
              <a:t>Distance</a:t>
            </a:r>
            <a:endParaRPr lang="pl-PL" sz="2201" b="1" dirty="0"/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  <a:buNone/>
            </a:pPr>
            <a:endParaRPr lang="en-US" sz="2201" b="1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sz="2201" dirty="0"/>
              <a:t>Inequality is wrong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sz="2201" dirty="0"/>
              <a:t>Hierarchy is for practical purposes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sz="2201" dirty="0"/>
              <a:t>Use of power should be legitimate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sz="2201" dirty="0"/>
              <a:t>Children should learn to be independent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sz="2201" dirty="0"/>
              <a:t>Decentralization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sz="2201" dirty="0"/>
              <a:t>Subordinates expect to be </a:t>
            </a:r>
            <a:r>
              <a:rPr lang="en-US" sz="2201" dirty="0"/>
              <a:t>consulted</a:t>
            </a:r>
            <a:endParaRPr lang="en-US" sz="2201" dirty="0"/>
          </a:p>
        </p:txBody>
      </p:sp>
    </p:spTree>
    <p:extLst>
      <p:ext uri="{BB962C8B-B14F-4D97-AF65-F5344CB8AC3E}">
        <p14:creationId xmlns:p14="http://schemas.microsoft.com/office/powerpoint/2010/main" val="3532336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1" y="12206"/>
            <a:ext cx="10515600" cy="775199"/>
          </a:xfrm>
        </p:spPr>
        <p:txBody>
          <a:bodyPr>
            <a:normAutofit/>
          </a:bodyPr>
          <a:lstStyle/>
          <a:p>
            <a:pPr algn="ctr"/>
            <a:r>
              <a:rPr lang="nl-NL" sz="2800" b="1" dirty="0">
                <a:latin typeface="+mn-lt"/>
              </a:rPr>
              <a:t>Masculinity/Femininity </a:t>
            </a:r>
            <a:endParaRPr lang="pl-PL" sz="2800" b="1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" y="736770"/>
            <a:ext cx="12191999" cy="1864063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/>
          <a:p>
            <a:r>
              <a:rPr lang="en-US" altLang="nl-NL" sz="2400" dirty="0"/>
              <a:t>Masculinity: A society in which emotional gender roles are distinct: men should be assertive, tough and focused on material success, women on the quality of life</a:t>
            </a:r>
          </a:p>
          <a:p>
            <a:r>
              <a:rPr lang="en-US" altLang="nl-NL" sz="2400" dirty="0"/>
              <a:t>Femininity: A society in which emotional gender roles overlap: both men and women are supposed to be modest, tender, and focused on the quality of life</a:t>
            </a:r>
          </a:p>
        </p:txBody>
      </p:sp>
      <p:sp>
        <p:nvSpPr>
          <p:cNvPr id="4" name="Symbol zastępczy zawartości 6"/>
          <p:cNvSpPr txBox="1">
            <a:spLocks/>
          </p:cNvSpPr>
          <p:nvPr/>
        </p:nvSpPr>
        <p:spPr>
          <a:xfrm>
            <a:off x="241306" y="2931032"/>
            <a:ext cx="5994399" cy="4272881"/>
          </a:xfrm>
          <a:prstGeom prst="rect">
            <a:avLst/>
          </a:prstGeom>
        </p:spPr>
        <p:txBody>
          <a:bodyPr vert="horz" lIns="91440" tIns="45721" rIns="91440" bIns="4572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  <a:buNone/>
            </a:pPr>
            <a:r>
              <a:rPr lang="en-US" altLang="nl-NL" sz="2201" b="1" dirty="0"/>
              <a:t>Feminine societies</a:t>
            </a:r>
            <a:endParaRPr lang="pl-PL" altLang="nl-NL" sz="2201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Balance family and work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Father and mother should both deal with facts and feelings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Jealousy of high-flyers (</a:t>
            </a:r>
            <a:r>
              <a:rPr lang="en-US" altLang="nl-NL" sz="2201" dirty="0" err="1"/>
              <a:t>janteloven</a:t>
            </a:r>
            <a:r>
              <a:rPr lang="en-US" altLang="nl-NL" sz="2201" dirty="0"/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Sympathy for the weak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Boys and girls may cry but neither should fight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Religion focuses on fellow human beings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Sex is a way of relating </a:t>
            </a:r>
          </a:p>
        </p:txBody>
      </p:sp>
      <p:sp>
        <p:nvSpPr>
          <p:cNvPr id="5" name="Symbol zastępczy zawartości 7"/>
          <p:cNvSpPr txBox="1">
            <a:spLocks/>
          </p:cNvSpPr>
          <p:nvPr/>
        </p:nvSpPr>
        <p:spPr>
          <a:xfrm>
            <a:off x="6433555" y="2949166"/>
            <a:ext cx="5999748" cy="425474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  <a:buNone/>
            </a:pPr>
            <a:r>
              <a:rPr lang="pt-BR" altLang="nl-NL" sz="2201" b="1" dirty="0"/>
              <a:t>Masculine societies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Work prevails over family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Father should deal with facts, mother with feelings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Admiration for the strong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Disdain of the weak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Girls cry, boys don’t; boys fight, girls shouldn’t 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Religion focuses on powerful God or gods 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Sex is a way of performing</a:t>
            </a:r>
          </a:p>
        </p:txBody>
      </p:sp>
    </p:spTree>
    <p:extLst>
      <p:ext uri="{BB962C8B-B14F-4D97-AF65-F5344CB8AC3E}">
        <p14:creationId xmlns:p14="http://schemas.microsoft.com/office/powerpoint/2010/main" val="3515458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1" y="12206"/>
            <a:ext cx="10515600" cy="775199"/>
          </a:xfrm>
        </p:spPr>
        <p:txBody>
          <a:bodyPr>
            <a:normAutofit/>
          </a:bodyPr>
          <a:lstStyle/>
          <a:p>
            <a:pPr algn="ctr"/>
            <a:r>
              <a:rPr lang="nl-NL" sz="2800" b="1" dirty="0">
                <a:latin typeface="+mn-lt"/>
              </a:rPr>
              <a:t>Uncertainty avoidance </a:t>
            </a:r>
            <a:endParaRPr lang="pl-PL" sz="2800" b="1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" y="736769"/>
            <a:ext cx="12191999" cy="1473036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/>
          <a:p>
            <a:r>
              <a:rPr lang="en-US" altLang="nl-NL" sz="2400" dirty="0"/>
              <a:t>Extent to which the members of a culture feel threatened by ambiguous or unknown situations</a:t>
            </a:r>
          </a:p>
          <a:p>
            <a:r>
              <a:rPr lang="en-US" altLang="nl-NL" sz="2400" dirty="0"/>
              <a:t>Not to be confused with risk avoidance; members of an uncertainty avoiding culture take risks as long as they believe they know them </a:t>
            </a:r>
          </a:p>
        </p:txBody>
      </p:sp>
      <p:sp>
        <p:nvSpPr>
          <p:cNvPr id="4" name="Symbol zastępczy zawartości 6"/>
          <p:cNvSpPr txBox="1">
            <a:spLocks/>
          </p:cNvSpPr>
          <p:nvPr/>
        </p:nvSpPr>
        <p:spPr>
          <a:xfrm>
            <a:off x="38103" y="2296032"/>
            <a:ext cx="6388100" cy="4272881"/>
          </a:xfrm>
          <a:prstGeom prst="rect">
            <a:avLst/>
          </a:prstGeom>
        </p:spPr>
        <p:txBody>
          <a:bodyPr vert="horz" lIns="91440" tIns="45721" rIns="91440" bIns="4572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  <a:buNone/>
            </a:pPr>
            <a:r>
              <a:rPr lang="en-US" altLang="nl-NL" sz="2201" b="1" dirty="0"/>
              <a:t>Uncertainty </a:t>
            </a:r>
            <a:r>
              <a:rPr lang="pl-PL" altLang="nl-NL" sz="2201" b="1" dirty="0"/>
              <a:t>A</a:t>
            </a:r>
            <a:r>
              <a:rPr lang="en-US" altLang="nl-NL" sz="2201" b="1" dirty="0"/>
              <a:t>voiding societies</a:t>
            </a:r>
            <a:endParaRPr lang="pl-PL" altLang="nl-NL" sz="2201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The uncertainty inherent in life is a threat that must be fought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High stress and anxiety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Aggression and emotions may sometimes be vented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What is different, is dangerous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Need for rules, even if not practical or not </a:t>
            </a:r>
            <a:r>
              <a:rPr lang="en-US" altLang="nl-NL" sz="2201" dirty="0" err="1"/>
              <a:t>practised</a:t>
            </a:r>
            <a:endParaRPr lang="en-US" altLang="nl-NL" sz="220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Formalization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Adoption of innovations slow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Staying in the same job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Xenophobia</a:t>
            </a:r>
          </a:p>
        </p:txBody>
      </p:sp>
      <p:sp>
        <p:nvSpPr>
          <p:cNvPr id="5" name="Symbol zastępczy zawartości 7"/>
          <p:cNvSpPr txBox="1">
            <a:spLocks/>
          </p:cNvSpPr>
          <p:nvPr/>
        </p:nvSpPr>
        <p:spPr>
          <a:xfrm>
            <a:off x="6502402" y="2301466"/>
            <a:ext cx="5689785" cy="425474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  <a:buNone/>
            </a:pPr>
            <a:r>
              <a:rPr lang="pt-BR" altLang="nl-NL" sz="2201" b="1" dirty="0"/>
              <a:t>Uncertainty</a:t>
            </a:r>
            <a:r>
              <a:rPr lang="pl-PL" altLang="nl-NL" sz="2201" b="1" dirty="0"/>
              <a:t> A</a:t>
            </a:r>
            <a:r>
              <a:rPr lang="pt-BR" altLang="nl-NL" sz="2201" b="1" dirty="0"/>
              <a:t>ccepting societies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Uncertainty is normal, life is accepted as it comes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Low stress and anxiety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Aggression and emotions should be controlled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What is different, is curious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Fewer rules, which may be broken if necessary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Deregulation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Adoption of innovations fast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Changing jobs easily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Tolerance</a:t>
            </a:r>
          </a:p>
        </p:txBody>
      </p:sp>
    </p:spTree>
    <p:extLst>
      <p:ext uri="{BB962C8B-B14F-4D97-AF65-F5344CB8AC3E}">
        <p14:creationId xmlns:p14="http://schemas.microsoft.com/office/powerpoint/2010/main" val="898392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1" y="12206"/>
            <a:ext cx="10515600" cy="775199"/>
          </a:xfrm>
        </p:spPr>
        <p:txBody>
          <a:bodyPr>
            <a:normAutofit/>
          </a:bodyPr>
          <a:lstStyle/>
          <a:p>
            <a:pPr algn="ctr"/>
            <a:r>
              <a:rPr lang="nl-NL" sz="2800" b="1" dirty="0">
                <a:latin typeface="+mn-lt"/>
              </a:rPr>
              <a:t>Long/Short Term Orientation </a:t>
            </a:r>
            <a:endParaRPr lang="pl-PL" sz="2800" b="1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" y="736770"/>
            <a:ext cx="12191999" cy="1864063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/>
          <a:p>
            <a:r>
              <a:rPr lang="en-US" altLang="nl-NL" sz="2400" dirty="0"/>
              <a:t>Long-Term Orientation stands for the fostering in a society of pragmatic virtues oriented to future rewards, in particular perseverance, thrift, and adapting to changing circumstances </a:t>
            </a:r>
          </a:p>
          <a:p>
            <a:r>
              <a:rPr lang="en-US" altLang="nl-NL" sz="2400" dirty="0"/>
              <a:t>Short-Term Orientation, stands for the fostering in a society of virtues related to the past and the present, such as national pride, respect for tradition, preservation of face, and fulfilling social obligations</a:t>
            </a:r>
          </a:p>
        </p:txBody>
      </p:sp>
      <p:sp>
        <p:nvSpPr>
          <p:cNvPr id="4" name="Symbol zastępczy zawartości 6"/>
          <p:cNvSpPr txBox="1">
            <a:spLocks/>
          </p:cNvSpPr>
          <p:nvPr/>
        </p:nvSpPr>
        <p:spPr>
          <a:xfrm>
            <a:off x="241306" y="2740532"/>
            <a:ext cx="6019799" cy="4272881"/>
          </a:xfrm>
          <a:prstGeom prst="rect">
            <a:avLst/>
          </a:prstGeom>
        </p:spPr>
        <p:txBody>
          <a:bodyPr vert="horz" lIns="91440" tIns="45721" rIns="91440" bIns="4572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  <a:buNone/>
            </a:pPr>
            <a:r>
              <a:rPr lang="en-US" altLang="nl-NL" sz="2201" b="1" dirty="0"/>
              <a:t>Long-Term Oriented </a:t>
            </a:r>
            <a:r>
              <a:rPr lang="en-US" altLang="nl-NL" sz="2201" b="1" dirty="0"/>
              <a:t>societies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Good and evil are relative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Which norms apply depends on the situation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The superior person adapts to the circumstances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We should be humble about ourselves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We want to learn from other countries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Traditions can be changed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Opposing truths can be integrated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Common sense and choosing the middle way</a:t>
            </a:r>
          </a:p>
        </p:txBody>
      </p:sp>
      <p:sp>
        <p:nvSpPr>
          <p:cNvPr id="5" name="Symbol zastępczy zawartości 7"/>
          <p:cNvSpPr txBox="1">
            <a:spLocks/>
          </p:cNvSpPr>
          <p:nvPr/>
        </p:nvSpPr>
        <p:spPr>
          <a:xfrm>
            <a:off x="6433553" y="2758666"/>
            <a:ext cx="5758448" cy="425474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  <a:buNone/>
            </a:pPr>
            <a:r>
              <a:rPr lang="en-US" altLang="nl-NL" sz="2201" b="1" dirty="0"/>
              <a:t>Short-Term </a:t>
            </a:r>
            <a:r>
              <a:rPr lang="en-US" altLang="nl-NL" sz="2201" b="1" dirty="0"/>
              <a:t>Oriented societies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Good and evil are absolute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Fixed norms apply always, whatever the circumstances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The superior person is always the same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We seek positive information about ourselves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We are proud of our own country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Traditions are sacrosanct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Truth A always excludes its opposite B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Religious and ideological fundamentalisms</a:t>
            </a:r>
          </a:p>
        </p:txBody>
      </p:sp>
    </p:spTree>
    <p:extLst>
      <p:ext uri="{BB962C8B-B14F-4D97-AF65-F5344CB8AC3E}">
        <p14:creationId xmlns:p14="http://schemas.microsoft.com/office/powerpoint/2010/main" val="568960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1" y="12206"/>
            <a:ext cx="10515600" cy="775199"/>
          </a:xfrm>
        </p:spPr>
        <p:txBody>
          <a:bodyPr>
            <a:normAutofit/>
          </a:bodyPr>
          <a:lstStyle/>
          <a:p>
            <a:pPr algn="ctr"/>
            <a:r>
              <a:rPr lang="nl-NL" sz="2800" b="1" dirty="0">
                <a:latin typeface="+mn-lt"/>
              </a:rPr>
              <a:t>Indulgence</a:t>
            </a:r>
            <a:r>
              <a:rPr lang="pl-PL" sz="2800" b="1" dirty="0">
                <a:latin typeface="+mn-lt"/>
              </a:rPr>
              <a:t>/ </a:t>
            </a:r>
            <a:r>
              <a:rPr lang="nl-NL" sz="2800" b="1" dirty="0">
                <a:latin typeface="+mn-lt"/>
              </a:rPr>
              <a:t>Restraint </a:t>
            </a:r>
            <a:endParaRPr lang="pl-PL" sz="2800" b="1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" y="736770"/>
            <a:ext cx="12191999" cy="1864063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/>
          <a:p>
            <a:r>
              <a:rPr lang="en-US" altLang="nl-NL" sz="2400" dirty="0"/>
              <a:t>Indulgent societies allow relatively free gratification</a:t>
            </a:r>
            <a:r>
              <a:rPr lang="pl-PL" altLang="nl-NL" sz="2400" dirty="0"/>
              <a:t> </a:t>
            </a:r>
            <a:r>
              <a:rPr lang="en-US" altLang="nl-NL" sz="2400" dirty="0"/>
              <a:t>of basic and natural human desires leading to enjoying life and having fun </a:t>
            </a:r>
          </a:p>
          <a:p>
            <a:r>
              <a:rPr lang="en-US" altLang="nl-NL" sz="2400" dirty="0"/>
              <a:t>Restrained societies suppress gratification of needs and regulate it by means of strict social norms</a:t>
            </a:r>
          </a:p>
        </p:txBody>
      </p:sp>
      <p:sp>
        <p:nvSpPr>
          <p:cNvPr id="4" name="Symbol zastępczy zawartości 6"/>
          <p:cNvSpPr txBox="1">
            <a:spLocks/>
          </p:cNvSpPr>
          <p:nvPr/>
        </p:nvSpPr>
        <p:spPr>
          <a:xfrm>
            <a:off x="342906" y="2677032"/>
            <a:ext cx="4800599" cy="4272881"/>
          </a:xfrm>
          <a:prstGeom prst="rect">
            <a:avLst/>
          </a:prstGeom>
        </p:spPr>
        <p:txBody>
          <a:bodyPr vert="horz" lIns="91440" tIns="45721" rIns="91440" bIns="4572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  <a:buNone/>
            </a:pPr>
            <a:r>
              <a:rPr lang="en-US" altLang="nl-NL" sz="2201" b="1" dirty="0"/>
              <a:t>Indulgent </a:t>
            </a:r>
            <a:r>
              <a:rPr lang="en-US" altLang="nl-NL" sz="2201" b="1" dirty="0"/>
              <a:t>societies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People feel healthier and happier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A perception of personal life control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Leisure ethic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Optimism, positive attitude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More extraverted personalities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Having friends very important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Active participation in sports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Less moral discipline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Looser sexual mores</a:t>
            </a:r>
          </a:p>
        </p:txBody>
      </p:sp>
      <p:sp>
        <p:nvSpPr>
          <p:cNvPr id="5" name="Symbol zastępczy zawartości 7"/>
          <p:cNvSpPr txBox="1">
            <a:spLocks/>
          </p:cNvSpPr>
          <p:nvPr/>
        </p:nvSpPr>
        <p:spPr>
          <a:xfrm>
            <a:off x="6522454" y="2695166"/>
            <a:ext cx="4920249" cy="425474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  <a:buNone/>
            </a:pPr>
            <a:r>
              <a:rPr lang="en-US" altLang="nl-NL" sz="2201" b="1" dirty="0"/>
              <a:t>Restrained </a:t>
            </a:r>
            <a:r>
              <a:rPr lang="en-US" altLang="nl-NL" sz="2201" b="1" dirty="0"/>
              <a:t>societies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People feel less happy and less healthy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What happens to me is not my doing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Work ethic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Pessimism, cynicism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More introverted personalities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Having friends less important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Less sports participation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Stricter moral discipline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altLang="nl-NL" sz="2201" dirty="0"/>
              <a:t>Stricter sexual mores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endParaRPr lang="en-US" altLang="nl-NL" sz="220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1"/>
              </a:spcAft>
            </a:pPr>
            <a:endParaRPr lang="en-US" altLang="nl-NL" sz="2201" dirty="0"/>
          </a:p>
        </p:txBody>
      </p:sp>
    </p:spTree>
    <p:extLst>
      <p:ext uri="{BB962C8B-B14F-4D97-AF65-F5344CB8AC3E}">
        <p14:creationId xmlns:p14="http://schemas.microsoft.com/office/powerpoint/2010/main" val="141380457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750</TotalTime>
  <Words>799</Words>
  <Application>Microsoft Office PowerPoint</Application>
  <PresentationFormat>Panoramiczny</PresentationFormat>
  <Paragraphs>135</Paragraphs>
  <Slides>6</Slides>
  <Notes>6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Motyw pakietu Office</vt:lpstr>
      <vt:lpstr>Individualism/Collectivism</vt:lpstr>
      <vt:lpstr>Power Distance </vt:lpstr>
      <vt:lpstr>Masculinity/Femininity </vt:lpstr>
      <vt:lpstr>Uncertainty avoidance </vt:lpstr>
      <vt:lpstr>Long/Short Term Orientation </vt:lpstr>
      <vt:lpstr>Indulgence/ Restraint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</dc:creator>
  <cp:lastModifiedBy>Anna</cp:lastModifiedBy>
  <cp:revision>47</cp:revision>
  <cp:lastPrinted>2018-06-08T12:05:21Z</cp:lastPrinted>
  <dcterms:created xsi:type="dcterms:W3CDTF">2018-03-23T13:27:56Z</dcterms:created>
  <dcterms:modified xsi:type="dcterms:W3CDTF">2018-06-08T12:20:26Z</dcterms:modified>
</cp:coreProperties>
</file>